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330" r:id="rId3"/>
    <p:sldId id="331" r:id="rId4"/>
    <p:sldId id="332" r:id="rId5"/>
    <p:sldId id="334" r:id="rId6"/>
    <p:sldId id="333" r:id="rId7"/>
    <p:sldId id="335" r:id="rId8"/>
    <p:sldId id="328" r:id="rId9"/>
    <p:sldId id="336" r:id="rId10"/>
    <p:sldId id="329" r:id="rId11"/>
    <p:sldId id="316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1B3D"/>
    <a:srgbClr val="FFA8B3"/>
    <a:srgbClr val="BFDDFB"/>
    <a:srgbClr val="FFCAD0"/>
    <a:srgbClr val="E1EEFD"/>
    <a:srgbClr val="F41847"/>
    <a:srgbClr val="396ECC"/>
    <a:srgbClr val="162F5D"/>
    <a:srgbClr val="593147"/>
    <a:srgbClr val="E5DCC5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5455" autoAdjust="0"/>
  </p:normalViewPr>
  <p:slideViewPr>
    <p:cSldViewPr snapToGrid="0">
      <p:cViewPr varScale="1">
        <p:scale>
          <a:sx n="119" d="100"/>
          <a:sy n="119" d="100"/>
        </p:scale>
        <p:origin x="378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1836ACB-B23B-4B28-BBE2-DA8EE5969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7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C70BAF1D-93D3-4579-B0E3-EACB1E21C4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sp>
        <p:nvSpPr>
          <p:cNvPr id="24" name="Retângulo: Único Canto Arredondado 23">
            <a:extLst>
              <a:ext uri="{FF2B5EF4-FFF2-40B4-BE49-F238E27FC236}">
                <a16:creationId xmlns:a16="http://schemas.microsoft.com/office/drawing/2014/main" id="{8D876974-EB92-4405-A21C-68759714FAC7}"/>
              </a:ext>
            </a:extLst>
          </p:cNvPr>
          <p:cNvSpPr/>
          <p:nvPr userDrawn="1"/>
        </p:nvSpPr>
        <p:spPr>
          <a:xfrm>
            <a:off x="426665" y="5778114"/>
            <a:ext cx="4533900" cy="45719"/>
          </a:xfrm>
          <a:prstGeom prst="round1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646882D-D31F-4765-9FDA-E2B70D9952E5}"/>
              </a:ext>
            </a:extLst>
          </p:cNvPr>
          <p:cNvSpPr txBox="1"/>
          <p:nvPr userDrawn="1"/>
        </p:nvSpPr>
        <p:spPr>
          <a:xfrm>
            <a:off x="426665" y="5316449"/>
            <a:ext cx="483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Professor(a):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3CAE2AF-9C37-4BE9-B562-921507D66FA5}"/>
              </a:ext>
            </a:extLst>
          </p:cNvPr>
          <p:cNvSpPr/>
          <p:nvPr userDrawn="1"/>
        </p:nvSpPr>
        <p:spPr>
          <a:xfrm>
            <a:off x="5486400" y="1562100"/>
            <a:ext cx="10176387" cy="3429000"/>
          </a:xfrm>
          <a:prstGeom prst="rect">
            <a:avLst/>
          </a:prstGeom>
          <a:gradFill flip="none" rotWithShape="1">
            <a:gsLst>
              <a:gs pos="0">
                <a:srgbClr val="396ECC">
                  <a:shade val="30000"/>
                  <a:satMod val="115000"/>
                </a:srgbClr>
              </a:gs>
              <a:gs pos="50000">
                <a:srgbClr val="396ECC">
                  <a:shade val="67500"/>
                  <a:satMod val="115000"/>
                </a:srgbClr>
              </a:gs>
              <a:gs pos="100000">
                <a:srgbClr val="396ECC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B172E408-BA98-47AA-952D-49934088F77F}"/>
              </a:ext>
            </a:extLst>
          </p:cNvPr>
          <p:cNvSpPr/>
          <p:nvPr userDrawn="1"/>
        </p:nvSpPr>
        <p:spPr>
          <a:xfrm>
            <a:off x="5918033" y="1562100"/>
            <a:ext cx="8963025" cy="3429000"/>
          </a:xfrm>
          <a:prstGeom prst="rect">
            <a:avLst/>
          </a:prstGeom>
          <a:gradFill flip="none" rotWithShape="1">
            <a:gsLst>
              <a:gs pos="0">
                <a:srgbClr val="162F5D">
                  <a:shade val="30000"/>
                  <a:satMod val="115000"/>
                </a:srgbClr>
              </a:gs>
              <a:gs pos="50000">
                <a:srgbClr val="162F5D">
                  <a:shade val="67500"/>
                  <a:satMod val="115000"/>
                </a:srgbClr>
              </a:gs>
              <a:gs pos="100000">
                <a:srgbClr val="162F5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684E70A3-5F17-4DB0-A961-0127BDD48316}"/>
              </a:ext>
            </a:extLst>
          </p:cNvPr>
          <p:cNvSpPr/>
          <p:nvPr userDrawn="1"/>
        </p:nvSpPr>
        <p:spPr>
          <a:xfrm>
            <a:off x="6305550" y="1562100"/>
            <a:ext cx="8229600" cy="3429000"/>
          </a:xfrm>
          <a:prstGeom prst="rect">
            <a:avLst/>
          </a:prstGeom>
          <a:solidFill>
            <a:srgbClr val="E9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6D4A3ED3-8DF3-4E72-93F9-E2EAD9E26A98}"/>
              </a:ext>
            </a:extLst>
          </p:cNvPr>
          <p:cNvSpPr/>
          <p:nvPr userDrawn="1"/>
        </p:nvSpPr>
        <p:spPr>
          <a:xfrm>
            <a:off x="381000" y="1562100"/>
            <a:ext cx="5313947" cy="3429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48C1FED1-CD37-4356-90F8-180DF651C6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1464" y="5649161"/>
            <a:ext cx="385245" cy="426417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13774523-5CB6-4617-B42B-ABB48D3A35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14324" b="3957"/>
          <a:stretch/>
        </p:blipFill>
        <p:spPr>
          <a:xfrm>
            <a:off x="5581464" y="6185668"/>
            <a:ext cx="388186" cy="348470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A722F4B6-7EC4-4D52-982B-ECAC768378B5}"/>
              </a:ext>
            </a:extLst>
          </p:cNvPr>
          <p:cNvSpPr txBox="1"/>
          <p:nvPr userDrawn="1"/>
        </p:nvSpPr>
        <p:spPr>
          <a:xfrm>
            <a:off x="5931445" y="5736761"/>
            <a:ext cx="25973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Facebook.com/</a:t>
            </a: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aprovaconcursos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3E93041-7FC3-4D18-8AEA-433E085A3C28}"/>
              </a:ext>
            </a:extLst>
          </p:cNvPr>
          <p:cNvSpPr txBox="1"/>
          <p:nvPr userDrawn="1"/>
        </p:nvSpPr>
        <p:spPr>
          <a:xfrm>
            <a:off x="5947333" y="6211004"/>
            <a:ext cx="237362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Twitter.com/</a:t>
            </a:r>
            <a:r>
              <a:rPr lang="pt-BR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aprovaconcursos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D8074A53-96FC-4945-AD83-3C97B803726F}"/>
              </a:ext>
            </a:extLst>
          </p:cNvPr>
          <p:cNvSpPr txBox="1"/>
          <p:nvPr userDrawn="1"/>
        </p:nvSpPr>
        <p:spPr>
          <a:xfrm>
            <a:off x="5947056" y="5262518"/>
            <a:ext cx="249619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Youtube.com/</a:t>
            </a:r>
            <a:r>
              <a:rPr lang="pt-BR" sz="13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aprovaconcursos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CC5B950-15FE-4E37-A49D-15F45E4DED18}"/>
              </a:ext>
            </a:extLst>
          </p:cNvPr>
          <p:cNvSpPr/>
          <p:nvPr userDrawn="1"/>
        </p:nvSpPr>
        <p:spPr>
          <a:xfrm>
            <a:off x="0" y="1562100"/>
            <a:ext cx="381000" cy="3429000"/>
          </a:xfrm>
          <a:prstGeom prst="rect">
            <a:avLst/>
          </a:prstGeom>
          <a:gradFill flip="none" rotWithShape="1">
            <a:gsLst>
              <a:gs pos="0">
                <a:srgbClr val="F41847">
                  <a:shade val="30000"/>
                  <a:satMod val="115000"/>
                </a:srgbClr>
              </a:gs>
              <a:gs pos="50000">
                <a:srgbClr val="F41847">
                  <a:shade val="67500"/>
                  <a:satMod val="115000"/>
                </a:srgbClr>
              </a:gs>
              <a:gs pos="100000">
                <a:srgbClr val="F41847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0" name="Espaço Reservado para Imagem 22">
            <a:extLst>
              <a:ext uri="{FF2B5EF4-FFF2-40B4-BE49-F238E27FC236}">
                <a16:creationId xmlns:a16="http://schemas.microsoft.com/office/drawing/2014/main" id="{1AE202D8-8EA3-4C42-A24F-E914EE0F9F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0416" y="1562100"/>
            <a:ext cx="5313947" cy="3429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41" name="Espaço Reservado para Texto 24">
            <a:extLst>
              <a:ext uri="{FF2B5EF4-FFF2-40B4-BE49-F238E27FC236}">
                <a16:creationId xmlns:a16="http://schemas.microsoft.com/office/drawing/2014/main" id="{F891EE44-E5B7-4F11-8014-2C336B9C9E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1135" y="2316864"/>
            <a:ext cx="4972050" cy="1930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36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pt-BR" dirty="0"/>
              <a:t>Nome da aula</a:t>
            </a:r>
          </a:p>
        </p:txBody>
      </p:sp>
      <p:sp>
        <p:nvSpPr>
          <p:cNvPr id="42" name="Espaço Reservado para Texto 30">
            <a:extLst>
              <a:ext uri="{FF2B5EF4-FFF2-40B4-BE49-F238E27FC236}">
                <a16:creationId xmlns:a16="http://schemas.microsoft.com/office/drawing/2014/main" id="{4D7F7FD3-53A1-48AD-909C-7EFE3A6093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67100" y="379726"/>
            <a:ext cx="7886700" cy="112732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 algn="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2pPr>
            <a:lvl3pPr marL="914400" indent="0" algn="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3pPr>
            <a:lvl4pPr marL="1371600" indent="0" algn="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4pPr>
            <a:lvl5pPr marL="1828800" indent="0" algn="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5pPr>
          </a:lstStyle>
          <a:p>
            <a:pPr lvl="0"/>
            <a:r>
              <a:rPr lang="pt-BR" dirty="0"/>
              <a:t>Nome da disciplina</a:t>
            </a:r>
          </a:p>
        </p:txBody>
      </p:sp>
      <p:sp>
        <p:nvSpPr>
          <p:cNvPr id="43" name="Espaço Reservado para Texto 32">
            <a:extLst>
              <a:ext uri="{FF2B5EF4-FFF2-40B4-BE49-F238E27FC236}">
                <a16:creationId xmlns:a16="http://schemas.microsoft.com/office/drawing/2014/main" id="{BCF16498-6878-4E9D-8892-4573D63BFE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831" y="5821474"/>
            <a:ext cx="5052569" cy="46037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5pPr>
          </a:lstStyle>
          <a:p>
            <a:pPr lvl="0"/>
            <a:r>
              <a:rPr lang="pt-BR" dirty="0"/>
              <a:t>NOME DO(A) PROFESSOR(A)</a:t>
            </a:r>
          </a:p>
        </p:txBody>
      </p:sp>
      <p:pic>
        <p:nvPicPr>
          <p:cNvPr id="44" name="Picture 2" descr="Resultado de imagem para youtube icon">
            <a:extLst>
              <a:ext uri="{FF2B5EF4-FFF2-40B4-BE49-F238E27FC236}">
                <a16:creationId xmlns:a16="http://schemas.microsoft.com/office/drawing/2014/main" id="{ECC9A46E-BFCB-4A1E-839C-FE95F26D5C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681" y="5238454"/>
            <a:ext cx="332376" cy="33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024BA262-1C2B-4624-871F-33038ECB04F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66118" y="5718446"/>
            <a:ext cx="363538" cy="348470"/>
          </a:xfrm>
          <a:prstGeom prst="rect">
            <a:avLst/>
          </a:prstGeom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ED67CFFC-A6C7-4A19-8C43-C1C02BE85A08}"/>
              </a:ext>
            </a:extLst>
          </p:cNvPr>
          <p:cNvSpPr txBox="1"/>
          <p:nvPr userDrawn="1"/>
        </p:nvSpPr>
        <p:spPr>
          <a:xfrm>
            <a:off x="8813854" y="5742296"/>
            <a:ext cx="26316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Instagram.com/</a:t>
            </a: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aprovaconcursos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ECCACA48-C04B-4C91-AE03-DD026095F44A}"/>
              </a:ext>
            </a:extLst>
          </p:cNvPr>
          <p:cNvSpPr txBox="1"/>
          <p:nvPr userDrawn="1"/>
        </p:nvSpPr>
        <p:spPr>
          <a:xfrm>
            <a:off x="8797134" y="6211004"/>
            <a:ext cx="315187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open.spotify.com/user/</a:t>
            </a: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aprovaconcursos</a:t>
            </a:r>
          </a:p>
        </p:txBody>
      </p:sp>
      <p:pic>
        <p:nvPicPr>
          <p:cNvPr id="48" name="Imagem 47" descr="Resultado de imagem para spotify logo">
            <a:extLst>
              <a:ext uri="{FF2B5EF4-FFF2-40B4-BE49-F238E27FC236}">
                <a16:creationId xmlns:a16="http://schemas.microsoft.com/office/drawing/2014/main" id="{E33E98D7-37FD-42BF-8846-B3160F20EDF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66118" y="6191010"/>
            <a:ext cx="332376" cy="332376"/>
          </a:xfrm>
          <a:custGeom>
            <a:avLst/>
            <a:gdLst>
              <a:gd name="connsiteX0" fmla="*/ 847092 w 1694184"/>
              <a:gd name="connsiteY0" fmla="*/ 0 h 1694184"/>
              <a:gd name="connsiteX1" fmla="*/ 1694184 w 1694184"/>
              <a:gd name="connsiteY1" fmla="*/ 847092 h 1694184"/>
              <a:gd name="connsiteX2" fmla="*/ 847092 w 1694184"/>
              <a:gd name="connsiteY2" fmla="*/ 1694184 h 1694184"/>
              <a:gd name="connsiteX3" fmla="*/ 0 w 1694184"/>
              <a:gd name="connsiteY3" fmla="*/ 847092 h 1694184"/>
              <a:gd name="connsiteX4" fmla="*/ 847092 w 1694184"/>
              <a:gd name="connsiteY4" fmla="*/ 0 h 169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4184" h="1694184">
                <a:moveTo>
                  <a:pt x="847092" y="0"/>
                </a:moveTo>
                <a:cubicBezTo>
                  <a:pt x="1314928" y="0"/>
                  <a:pt x="1694184" y="379256"/>
                  <a:pt x="1694184" y="847092"/>
                </a:cubicBezTo>
                <a:cubicBezTo>
                  <a:pt x="1694184" y="1314928"/>
                  <a:pt x="1314928" y="1694184"/>
                  <a:pt x="847092" y="1694184"/>
                </a:cubicBezTo>
                <a:cubicBezTo>
                  <a:pt x="379256" y="1694184"/>
                  <a:pt x="0" y="1314928"/>
                  <a:pt x="0" y="847092"/>
                </a:cubicBezTo>
                <a:cubicBezTo>
                  <a:pt x="0" y="379256"/>
                  <a:pt x="379256" y="0"/>
                  <a:pt x="84709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1765F840-7376-4FCE-9936-80DA2628FEE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505079" y="5262518"/>
            <a:ext cx="293762" cy="368701"/>
          </a:xfrm>
          <a:prstGeom prst="rect">
            <a:avLst/>
          </a:prstGeom>
        </p:spPr>
      </p:pic>
      <p:sp>
        <p:nvSpPr>
          <p:cNvPr id="50" name="CaixaDeTexto 49">
            <a:extLst>
              <a:ext uri="{FF2B5EF4-FFF2-40B4-BE49-F238E27FC236}">
                <a16:creationId xmlns:a16="http://schemas.microsoft.com/office/drawing/2014/main" id="{ED0415D0-B580-4A79-BEAC-490AA7F41182}"/>
              </a:ext>
            </a:extLst>
          </p:cNvPr>
          <p:cNvSpPr txBox="1"/>
          <p:nvPr userDrawn="1"/>
        </p:nvSpPr>
        <p:spPr>
          <a:xfrm>
            <a:off x="8816003" y="5262518"/>
            <a:ext cx="294933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Instagram.com/</a:t>
            </a: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aprovaquestoes</a:t>
            </a:r>
          </a:p>
        </p:txBody>
      </p:sp>
    </p:spTree>
    <p:extLst>
      <p:ext uri="{BB962C8B-B14F-4D97-AF65-F5344CB8AC3E}">
        <p14:creationId xmlns:p14="http://schemas.microsoft.com/office/powerpoint/2010/main" val="377056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22222E-6 L -0.25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79167E-6 2.22222E-6 L -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2.22222E-6 L -0.25 2.22222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7" grpId="0" animBg="1"/>
      <p:bldP spid="28" grpId="0" animBg="1"/>
      <p:bldP spid="29" grpId="0" animBg="1"/>
      <p:bldP spid="35" grpId="0"/>
      <p:bldP spid="36" grpId="0"/>
      <p:bldP spid="37" grpId="0"/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/>
      <p:bldP spid="47" grpId="0"/>
      <p:bldP spid="5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olo_Com_Anim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1836ACB-B23B-4B28-BBE2-DA8EE5969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sp>
        <p:nvSpPr>
          <p:cNvPr id="9" name="Retângulo: Cantos Superiores Arredondados 8">
            <a:extLst>
              <a:ext uri="{FF2B5EF4-FFF2-40B4-BE49-F238E27FC236}">
                <a16:creationId xmlns:a16="http://schemas.microsoft.com/office/drawing/2014/main" id="{EF686A04-4299-49FC-89DC-8444A5087FA2}"/>
              </a:ext>
            </a:extLst>
          </p:cNvPr>
          <p:cNvSpPr/>
          <p:nvPr userDrawn="1"/>
        </p:nvSpPr>
        <p:spPr>
          <a:xfrm rot="16200000">
            <a:off x="2988884" y="-2554670"/>
            <a:ext cx="6476169" cy="11930063"/>
          </a:xfrm>
          <a:prstGeom prst="round2SameRect">
            <a:avLst>
              <a:gd name="adj1" fmla="val 3047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38100" dir="540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: Cantos Superiores Arredondados 12">
            <a:extLst>
              <a:ext uri="{FF2B5EF4-FFF2-40B4-BE49-F238E27FC236}">
                <a16:creationId xmlns:a16="http://schemas.microsoft.com/office/drawing/2014/main" id="{6FFFC4CB-E2ED-4B0E-8817-D6537907795E}"/>
              </a:ext>
            </a:extLst>
          </p:cNvPr>
          <p:cNvSpPr/>
          <p:nvPr userDrawn="1"/>
        </p:nvSpPr>
        <p:spPr>
          <a:xfrm>
            <a:off x="12069765" y="0"/>
            <a:ext cx="109535" cy="6858000"/>
          </a:xfrm>
          <a:prstGeom prst="round2SameRect">
            <a:avLst/>
          </a:prstGeom>
          <a:solidFill>
            <a:srgbClr val="FFA8B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: Cantos Superiores Arredondados 11">
            <a:extLst>
              <a:ext uri="{FF2B5EF4-FFF2-40B4-BE49-F238E27FC236}">
                <a16:creationId xmlns:a16="http://schemas.microsoft.com/office/drawing/2014/main" id="{4376537C-5701-4422-8B53-17736CBEFF08}"/>
              </a:ext>
            </a:extLst>
          </p:cNvPr>
          <p:cNvSpPr/>
          <p:nvPr userDrawn="1"/>
        </p:nvSpPr>
        <p:spPr>
          <a:xfrm>
            <a:off x="12115800" y="0"/>
            <a:ext cx="76200" cy="6858000"/>
          </a:xfrm>
          <a:prstGeom prst="round2SameRect">
            <a:avLst/>
          </a:prstGeom>
          <a:solidFill>
            <a:srgbClr val="BFDD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Texto 2">
            <a:extLst>
              <a:ext uri="{FF2B5EF4-FFF2-40B4-BE49-F238E27FC236}">
                <a16:creationId xmlns:a16="http://schemas.microsoft.com/office/drawing/2014/main" id="{A189F0C4-429F-481F-9100-D70EECB184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2113" y="304800"/>
            <a:ext cx="11537950" cy="6240463"/>
          </a:xfrm>
          <a:prstGeom prst="rect">
            <a:avLst/>
          </a:prstGeom>
        </p:spPr>
        <p:txBody>
          <a:bodyPr numCol="2" spcCol="54000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57200" indent="0" algn="l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22801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2" grpId="0" animBg="1"/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olo_Estát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1836ACB-B23B-4B28-BBE2-DA8EE5969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sp>
        <p:nvSpPr>
          <p:cNvPr id="9" name="Retângulo: Cantos Superiores Arredondados 8">
            <a:extLst>
              <a:ext uri="{FF2B5EF4-FFF2-40B4-BE49-F238E27FC236}">
                <a16:creationId xmlns:a16="http://schemas.microsoft.com/office/drawing/2014/main" id="{EF686A04-4299-49FC-89DC-8444A5087FA2}"/>
              </a:ext>
            </a:extLst>
          </p:cNvPr>
          <p:cNvSpPr/>
          <p:nvPr userDrawn="1"/>
        </p:nvSpPr>
        <p:spPr>
          <a:xfrm rot="16200000">
            <a:off x="2988884" y="-2554670"/>
            <a:ext cx="6476169" cy="11930063"/>
          </a:xfrm>
          <a:prstGeom prst="round2SameRect">
            <a:avLst>
              <a:gd name="adj1" fmla="val 3047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38100" dir="540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: Cantos Superiores Arredondados 12">
            <a:extLst>
              <a:ext uri="{FF2B5EF4-FFF2-40B4-BE49-F238E27FC236}">
                <a16:creationId xmlns:a16="http://schemas.microsoft.com/office/drawing/2014/main" id="{6FFFC4CB-E2ED-4B0E-8817-D6537907795E}"/>
              </a:ext>
            </a:extLst>
          </p:cNvPr>
          <p:cNvSpPr/>
          <p:nvPr userDrawn="1"/>
        </p:nvSpPr>
        <p:spPr>
          <a:xfrm>
            <a:off x="12069765" y="0"/>
            <a:ext cx="109535" cy="6858000"/>
          </a:xfrm>
          <a:prstGeom prst="round2SameRect">
            <a:avLst/>
          </a:prstGeom>
          <a:solidFill>
            <a:srgbClr val="FFA8B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: Cantos Superiores Arredondados 11">
            <a:extLst>
              <a:ext uri="{FF2B5EF4-FFF2-40B4-BE49-F238E27FC236}">
                <a16:creationId xmlns:a16="http://schemas.microsoft.com/office/drawing/2014/main" id="{4376537C-5701-4422-8B53-17736CBEFF08}"/>
              </a:ext>
            </a:extLst>
          </p:cNvPr>
          <p:cNvSpPr/>
          <p:nvPr userDrawn="1"/>
        </p:nvSpPr>
        <p:spPr>
          <a:xfrm>
            <a:off x="12115800" y="0"/>
            <a:ext cx="76200" cy="6858000"/>
          </a:xfrm>
          <a:prstGeom prst="round2SameRect">
            <a:avLst/>
          </a:prstGeom>
          <a:solidFill>
            <a:srgbClr val="BFDD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spaço Reservado para Texto 2">
            <a:extLst>
              <a:ext uri="{FF2B5EF4-FFF2-40B4-BE49-F238E27FC236}">
                <a16:creationId xmlns:a16="http://schemas.microsoft.com/office/drawing/2014/main" id="{1A2BFA4E-8B3D-43F1-B2E4-452DE118A0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2113" y="304800"/>
            <a:ext cx="11537950" cy="6240463"/>
          </a:xfrm>
          <a:prstGeom prst="rect">
            <a:avLst/>
          </a:prstGeom>
        </p:spPr>
        <p:txBody>
          <a:bodyPr numCol="2" spcCol="54000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57200" indent="0" algn="l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636550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iu_na_Prova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88D36C5A-ED4B-4DB1-B080-1C20195CD7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sp>
        <p:nvSpPr>
          <p:cNvPr id="22" name="Retângulo: Cantos Superiores Arredondados 21">
            <a:extLst>
              <a:ext uri="{FF2B5EF4-FFF2-40B4-BE49-F238E27FC236}">
                <a16:creationId xmlns:a16="http://schemas.microsoft.com/office/drawing/2014/main" id="{D6F45CD5-9B91-481D-842E-BDAF1EB025DC}"/>
              </a:ext>
            </a:extLst>
          </p:cNvPr>
          <p:cNvSpPr/>
          <p:nvPr userDrawn="1"/>
        </p:nvSpPr>
        <p:spPr>
          <a:xfrm rot="16200000">
            <a:off x="2988884" y="-2554670"/>
            <a:ext cx="6476169" cy="11930063"/>
          </a:xfrm>
          <a:prstGeom prst="round2SameRect">
            <a:avLst>
              <a:gd name="adj1" fmla="val 3047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38100" dir="540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Retângulo: Cantos Superiores Arredondados 23">
            <a:extLst>
              <a:ext uri="{FF2B5EF4-FFF2-40B4-BE49-F238E27FC236}">
                <a16:creationId xmlns:a16="http://schemas.microsoft.com/office/drawing/2014/main" id="{32C92C3A-230B-43E0-8A12-EC6DBB274B52}"/>
              </a:ext>
            </a:extLst>
          </p:cNvPr>
          <p:cNvSpPr/>
          <p:nvPr userDrawn="1"/>
        </p:nvSpPr>
        <p:spPr>
          <a:xfrm flipV="1">
            <a:off x="4392491" y="-2"/>
            <a:ext cx="3546720" cy="689857"/>
          </a:xfrm>
          <a:prstGeom prst="round2SameRect">
            <a:avLst/>
          </a:prstGeom>
          <a:solidFill>
            <a:srgbClr val="152D5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Retângulo: Cantos Superiores Arredondados 24">
            <a:extLst>
              <a:ext uri="{FF2B5EF4-FFF2-40B4-BE49-F238E27FC236}">
                <a16:creationId xmlns:a16="http://schemas.microsoft.com/office/drawing/2014/main" id="{A9B6D019-7E1B-45EF-AEA9-CC8DAD72F09E}"/>
              </a:ext>
            </a:extLst>
          </p:cNvPr>
          <p:cNvSpPr/>
          <p:nvPr userDrawn="1"/>
        </p:nvSpPr>
        <p:spPr>
          <a:xfrm flipV="1">
            <a:off x="4392492" y="4763"/>
            <a:ext cx="3546718" cy="619126"/>
          </a:xfrm>
          <a:prstGeom prst="round2SameRect">
            <a:avLst/>
          </a:prstGeom>
          <a:solidFill>
            <a:srgbClr val="1D4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: Cantos Superiores Arredondados 25">
            <a:extLst>
              <a:ext uri="{FF2B5EF4-FFF2-40B4-BE49-F238E27FC236}">
                <a16:creationId xmlns:a16="http://schemas.microsoft.com/office/drawing/2014/main" id="{95597B9C-9822-4913-A621-5BBD58F9FAEB}"/>
              </a:ext>
            </a:extLst>
          </p:cNvPr>
          <p:cNvSpPr/>
          <p:nvPr userDrawn="1"/>
        </p:nvSpPr>
        <p:spPr>
          <a:xfrm flipV="1">
            <a:off x="4392491" y="0"/>
            <a:ext cx="3546719" cy="562683"/>
          </a:xfrm>
          <a:prstGeom prst="round2SameRect">
            <a:avLst/>
          </a:prstGeom>
          <a:solidFill>
            <a:srgbClr val="159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DBC0645-EEC4-475A-A058-82FA8F88B09C}"/>
              </a:ext>
            </a:extLst>
          </p:cNvPr>
          <p:cNvSpPr txBox="1"/>
          <p:nvPr userDrawn="1"/>
        </p:nvSpPr>
        <p:spPr>
          <a:xfrm>
            <a:off x="5070612" y="129361"/>
            <a:ext cx="2190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Caiu</a:t>
            </a:r>
            <a:r>
              <a:rPr lang="pt-BR" sz="20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na prova!</a:t>
            </a:r>
            <a:endParaRPr lang="pt-B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28" name="Espaço Reservado para Texto 5">
            <a:extLst>
              <a:ext uri="{FF2B5EF4-FFF2-40B4-BE49-F238E27FC236}">
                <a16:creationId xmlns:a16="http://schemas.microsoft.com/office/drawing/2014/main" id="{C129EE33-1EB2-4F37-9E87-919E993931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9570" y="308758"/>
            <a:ext cx="11410960" cy="61491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prova Sans"/>
                <a:cs typeface="Segoe UI Light" panose="020B0502040204020203" pitchFamily="34" charset="0"/>
              </a:defRPr>
            </a:lvl1pPr>
            <a:lvl2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pt-BR" dirty="0"/>
              <a:t>1. Ano: </a:t>
            </a:r>
            <a:r>
              <a:rPr lang="pt-BR" dirty="0" err="1"/>
              <a:t>xxxx</a:t>
            </a:r>
            <a:r>
              <a:rPr lang="pt-BR" dirty="0"/>
              <a:t> Banca: </a:t>
            </a:r>
            <a:r>
              <a:rPr lang="pt-BR" dirty="0" err="1"/>
              <a:t>xxxxx</a:t>
            </a:r>
            <a:r>
              <a:rPr lang="pt-BR" dirty="0"/>
              <a:t> Órgão: </a:t>
            </a:r>
            <a:r>
              <a:rPr lang="pt-BR" dirty="0" err="1"/>
              <a:t>xxxx</a:t>
            </a:r>
            <a:r>
              <a:rPr lang="pt-BR" dirty="0"/>
              <a:t> Provas: </a:t>
            </a:r>
            <a:r>
              <a:rPr lang="pt-BR" dirty="0" err="1"/>
              <a:t>xxxxx</a:t>
            </a:r>
            <a:endParaRPr lang="pt-BR" dirty="0"/>
          </a:p>
          <a:p>
            <a:pPr lvl="0"/>
            <a:r>
              <a:rPr lang="pt-BR" dirty="0"/>
              <a:t>Enunciado da questão.</a:t>
            </a:r>
          </a:p>
          <a:p>
            <a:pPr lvl="0"/>
            <a:endParaRPr lang="pt-BR" dirty="0"/>
          </a:p>
          <a:p>
            <a:pPr lvl="0"/>
            <a:r>
              <a:rPr lang="pt-BR" dirty="0"/>
              <a:t>Alternativas</a:t>
            </a:r>
          </a:p>
          <a:p>
            <a:pPr lvl="0"/>
            <a:r>
              <a:rPr lang="pt-BR" dirty="0"/>
              <a:t>Alternativas</a:t>
            </a:r>
          </a:p>
          <a:p>
            <a:pPr lvl="0"/>
            <a:r>
              <a:rPr lang="pt-BR" dirty="0"/>
              <a:t>Alternativas</a:t>
            </a:r>
          </a:p>
          <a:p>
            <a:pPr lvl="0"/>
            <a:r>
              <a:rPr lang="pt-BR" dirty="0"/>
              <a:t>Alternativas</a:t>
            </a:r>
          </a:p>
          <a:p>
            <a:pPr lvl="0"/>
            <a:endParaRPr lang="pt-BR" dirty="0"/>
          </a:p>
          <a:p>
            <a:pPr lvl="0"/>
            <a:r>
              <a:rPr lang="pt-BR" dirty="0"/>
              <a:t>Estão certos apenas os itens</a:t>
            </a:r>
          </a:p>
          <a:p>
            <a:pPr lvl="0"/>
            <a:r>
              <a:rPr lang="pt-BR" dirty="0"/>
              <a:t>A) I e III.	   B) II e IV.   C) III e IV.   D) I, II e III.   E) I, II e IV.</a:t>
            </a:r>
          </a:p>
        </p:txBody>
      </p:sp>
      <p:sp>
        <p:nvSpPr>
          <p:cNvPr id="29" name="Retângulo: Único Canto Arredondado 28">
            <a:extLst>
              <a:ext uri="{FF2B5EF4-FFF2-40B4-BE49-F238E27FC236}">
                <a16:creationId xmlns:a16="http://schemas.microsoft.com/office/drawing/2014/main" id="{C9517078-146E-424A-94F9-153C407ABFAD}"/>
              </a:ext>
            </a:extLst>
          </p:cNvPr>
          <p:cNvSpPr/>
          <p:nvPr userDrawn="1"/>
        </p:nvSpPr>
        <p:spPr>
          <a:xfrm>
            <a:off x="495300" y="684130"/>
            <a:ext cx="10496550" cy="45719"/>
          </a:xfrm>
          <a:prstGeom prst="round1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: Cantos Superiores Arredondados 29">
            <a:extLst>
              <a:ext uri="{FF2B5EF4-FFF2-40B4-BE49-F238E27FC236}">
                <a16:creationId xmlns:a16="http://schemas.microsoft.com/office/drawing/2014/main" id="{DD4F37AA-F10B-4B47-9A8E-DCF9C60B81DD}"/>
              </a:ext>
            </a:extLst>
          </p:cNvPr>
          <p:cNvSpPr/>
          <p:nvPr userDrawn="1"/>
        </p:nvSpPr>
        <p:spPr>
          <a:xfrm>
            <a:off x="12069765" y="0"/>
            <a:ext cx="109535" cy="6858000"/>
          </a:xfrm>
          <a:prstGeom prst="round2SameRect">
            <a:avLst/>
          </a:prstGeom>
          <a:solidFill>
            <a:srgbClr val="7EBAD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Retângulo: Cantos Superiores Arredondados 30">
            <a:extLst>
              <a:ext uri="{FF2B5EF4-FFF2-40B4-BE49-F238E27FC236}">
                <a16:creationId xmlns:a16="http://schemas.microsoft.com/office/drawing/2014/main" id="{7E6A50B3-1677-434A-93E6-DCBF039B2C7D}"/>
              </a:ext>
            </a:extLst>
          </p:cNvPr>
          <p:cNvSpPr/>
          <p:nvPr userDrawn="1"/>
        </p:nvSpPr>
        <p:spPr>
          <a:xfrm>
            <a:off x="12115800" y="0"/>
            <a:ext cx="76200" cy="6858000"/>
          </a:xfrm>
          <a:prstGeom prst="round2SameRect">
            <a:avLst/>
          </a:prstGeom>
          <a:solidFill>
            <a:srgbClr val="CCF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246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xit" presetSubtype="1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6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6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6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6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xit" presetSubtype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7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7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/>
      <p:bldP spid="27" grpId="1"/>
      <p:bldP spid="28" grpId="0" uiExpand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1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iu_na_Prova!_Sem_Anim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0CFBDB35-4E8D-46A4-B572-566B720A59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sp>
        <p:nvSpPr>
          <p:cNvPr id="15" name="Retângulo: Cantos Superiores Arredondados 14">
            <a:extLst>
              <a:ext uri="{FF2B5EF4-FFF2-40B4-BE49-F238E27FC236}">
                <a16:creationId xmlns:a16="http://schemas.microsoft.com/office/drawing/2014/main" id="{B86C5D98-FF87-4511-99C4-3C249ECB32E8}"/>
              </a:ext>
            </a:extLst>
          </p:cNvPr>
          <p:cNvSpPr/>
          <p:nvPr userDrawn="1"/>
        </p:nvSpPr>
        <p:spPr>
          <a:xfrm rot="16200000">
            <a:off x="2988884" y="-2554670"/>
            <a:ext cx="6476169" cy="11930063"/>
          </a:xfrm>
          <a:prstGeom prst="round2SameRect">
            <a:avLst>
              <a:gd name="adj1" fmla="val 3047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38100" dir="540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6" name="Retângulo: Único Canto Arredondado 15">
            <a:extLst>
              <a:ext uri="{FF2B5EF4-FFF2-40B4-BE49-F238E27FC236}">
                <a16:creationId xmlns:a16="http://schemas.microsoft.com/office/drawing/2014/main" id="{E039A842-4AE7-425E-8E9A-52F5486EA303}"/>
              </a:ext>
            </a:extLst>
          </p:cNvPr>
          <p:cNvSpPr/>
          <p:nvPr userDrawn="1"/>
        </p:nvSpPr>
        <p:spPr>
          <a:xfrm>
            <a:off x="495300" y="684130"/>
            <a:ext cx="10496550" cy="45719"/>
          </a:xfrm>
          <a:prstGeom prst="round1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Espaço Reservado para Texto 5">
            <a:extLst>
              <a:ext uri="{FF2B5EF4-FFF2-40B4-BE49-F238E27FC236}">
                <a16:creationId xmlns:a16="http://schemas.microsoft.com/office/drawing/2014/main" id="{112B3C8F-AEDC-4762-8212-A8BD7E00EC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9570" y="308758"/>
            <a:ext cx="11410960" cy="61491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prova Sans"/>
                <a:cs typeface="Segoe UI Light" panose="020B0502040204020203" pitchFamily="34" charset="0"/>
              </a:defRPr>
            </a:lvl1pPr>
            <a:lvl2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pt-BR" dirty="0"/>
              <a:t>1. Ano: </a:t>
            </a:r>
            <a:r>
              <a:rPr lang="pt-BR" dirty="0" err="1"/>
              <a:t>xxxx</a:t>
            </a:r>
            <a:r>
              <a:rPr lang="pt-BR" dirty="0"/>
              <a:t> Banca: </a:t>
            </a:r>
            <a:r>
              <a:rPr lang="pt-BR" dirty="0" err="1"/>
              <a:t>xxxxx</a:t>
            </a:r>
            <a:r>
              <a:rPr lang="pt-BR" dirty="0"/>
              <a:t> Órgão: </a:t>
            </a:r>
            <a:r>
              <a:rPr lang="pt-BR" dirty="0" err="1"/>
              <a:t>xxxx</a:t>
            </a:r>
            <a:r>
              <a:rPr lang="pt-BR" dirty="0"/>
              <a:t> Provas: </a:t>
            </a:r>
            <a:r>
              <a:rPr lang="pt-BR" dirty="0" err="1"/>
              <a:t>xxxxx</a:t>
            </a:r>
            <a:endParaRPr lang="pt-BR" dirty="0"/>
          </a:p>
          <a:p>
            <a:pPr lvl="0"/>
            <a:r>
              <a:rPr lang="pt-BR" dirty="0"/>
              <a:t>Enunciado da questão.</a:t>
            </a:r>
          </a:p>
          <a:p>
            <a:pPr lvl="0"/>
            <a:endParaRPr lang="pt-BR" dirty="0"/>
          </a:p>
          <a:p>
            <a:pPr lvl="0"/>
            <a:r>
              <a:rPr lang="pt-BR" dirty="0"/>
              <a:t>Alternativas</a:t>
            </a:r>
          </a:p>
          <a:p>
            <a:pPr lvl="0"/>
            <a:r>
              <a:rPr lang="pt-BR" dirty="0"/>
              <a:t>Alternativas</a:t>
            </a:r>
          </a:p>
          <a:p>
            <a:pPr lvl="0"/>
            <a:r>
              <a:rPr lang="pt-BR" dirty="0"/>
              <a:t>Alternativas</a:t>
            </a:r>
          </a:p>
          <a:p>
            <a:pPr lvl="0"/>
            <a:r>
              <a:rPr lang="pt-BR" dirty="0"/>
              <a:t>Alternativas</a:t>
            </a:r>
          </a:p>
          <a:p>
            <a:pPr lvl="0"/>
            <a:endParaRPr lang="pt-BR" dirty="0"/>
          </a:p>
          <a:p>
            <a:pPr lvl="0"/>
            <a:r>
              <a:rPr lang="pt-BR" dirty="0"/>
              <a:t>Estão certos apenas os itens</a:t>
            </a:r>
          </a:p>
          <a:p>
            <a:pPr lvl="0"/>
            <a:r>
              <a:rPr lang="pt-BR" dirty="0"/>
              <a:t>A) I e III.	   B) II e IV.   C) III e IV.   D) I, II e III.   E) I, II e IV.</a:t>
            </a:r>
          </a:p>
        </p:txBody>
      </p:sp>
      <p:sp>
        <p:nvSpPr>
          <p:cNvPr id="18" name="Retângulo: Cantos Superiores Arredondados 17">
            <a:extLst>
              <a:ext uri="{FF2B5EF4-FFF2-40B4-BE49-F238E27FC236}">
                <a16:creationId xmlns:a16="http://schemas.microsoft.com/office/drawing/2014/main" id="{FE061336-2B0D-4E72-835B-E99934F37FA3}"/>
              </a:ext>
            </a:extLst>
          </p:cNvPr>
          <p:cNvSpPr/>
          <p:nvPr userDrawn="1"/>
        </p:nvSpPr>
        <p:spPr>
          <a:xfrm>
            <a:off x="12069765" y="0"/>
            <a:ext cx="109535" cy="6858000"/>
          </a:xfrm>
          <a:prstGeom prst="round2SameRect">
            <a:avLst/>
          </a:prstGeom>
          <a:solidFill>
            <a:srgbClr val="7EBAD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Superiores Arredondados 18">
            <a:extLst>
              <a:ext uri="{FF2B5EF4-FFF2-40B4-BE49-F238E27FC236}">
                <a16:creationId xmlns:a16="http://schemas.microsoft.com/office/drawing/2014/main" id="{E3EA6EA5-AB13-4E49-AF02-353ED7041E54}"/>
              </a:ext>
            </a:extLst>
          </p:cNvPr>
          <p:cNvSpPr/>
          <p:nvPr userDrawn="1"/>
        </p:nvSpPr>
        <p:spPr>
          <a:xfrm>
            <a:off x="12115800" y="0"/>
            <a:ext cx="76200" cy="6858000"/>
          </a:xfrm>
          <a:prstGeom prst="round2SameRect">
            <a:avLst/>
          </a:prstGeom>
          <a:solidFill>
            <a:srgbClr val="CCF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464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uiExpand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la_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1836ACB-B23B-4B28-BBE2-DA8EE5969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B6B2EBF-8ACE-4FCD-B853-A193A03D1200}"/>
              </a:ext>
            </a:extLst>
          </p:cNvPr>
          <p:cNvSpPr/>
          <p:nvPr userDrawn="1"/>
        </p:nvSpPr>
        <p:spPr>
          <a:xfrm>
            <a:off x="3563176" y="3044279"/>
            <a:ext cx="5065647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pt-BR" sz="4400" dirty="0">
                <a:solidFill>
                  <a:srgbClr val="5286A0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Bons</a:t>
            </a:r>
            <a:r>
              <a:rPr lang="pt-BR" sz="4400" baseline="0" dirty="0">
                <a:solidFill>
                  <a:srgbClr val="5286A0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estudos!</a:t>
            </a:r>
            <a:endParaRPr lang="pt-BR" sz="4400" dirty="0">
              <a:solidFill>
                <a:srgbClr val="5286A0"/>
              </a:solidFill>
              <a:effectLst/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43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90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49" r:id="rId3"/>
    <p:sldLayoutId id="2147483651" r:id="rId4"/>
    <p:sldLayoutId id="2147483652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27A9AE-DDE2-425E-9622-E20FF9F70F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Eleição no Chile</a:t>
            </a:r>
          </a:p>
          <a:p>
            <a:r>
              <a:rPr lang="pt-BR" dirty="0"/>
              <a:t>O candidato de esquerda </a:t>
            </a:r>
            <a:r>
              <a:rPr lang="pt-BR" dirty="0">
                <a:solidFill>
                  <a:srgbClr val="C00000"/>
                </a:solidFill>
              </a:rPr>
              <a:t>Gabriel </a:t>
            </a:r>
            <a:r>
              <a:rPr lang="pt-BR" dirty="0" err="1">
                <a:solidFill>
                  <a:srgbClr val="C00000"/>
                </a:solidFill>
              </a:rPr>
              <a:t>Boric</a:t>
            </a:r>
            <a:r>
              <a:rPr lang="pt-BR" dirty="0">
                <a:solidFill>
                  <a:srgbClr val="C00000"/>
                </a:solidFill>
              </a:rPr>
              <a:t> foi eleito presidente do Chile</a:t>
            </a:r>
            <a:r>
              <a:rPr lang="pt-BR" dirty="0"/>
              <a:t> e será, aos 35 anos, a pessoa mais jovem da história a ocupar o cargo.</a:t>
            </a:r>
          </a:p>
          <a:p>
            <a:r>
              <a:rPr lang="pt-BR" dirty="0" err="1"/>
              <a:t>Boric</a:t>
            </a:r>
            <a:r>
              <a:rPr lang="pt-BR" dirty="0"/>
              <a:t>, que já foi deputado e líder estudantil, derrotou no segundo turno o advogado </a:t>
            </a:r>
            <a:r>
              <a:rPr lang="pt-BR" dirty="0">
                <a:solidFill>
                  <a:srgbClr val="C00000"/>
                </a:solidFill>
              </a:rPr>
              <a:t>José </a:t>
            </a:r>
            <a:r>
              <a:rPr lang="pt-BR" dirty="0" err="1">
                <a:solidFill>
                  <a:srgbClr val="C00000"/>
                </a:solidFill>
              </a:rPr>
              <a:t>Antonio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Kast</a:t>
            </a:r>
            <a:r>
              <a:rPr lang="pt-BR" dirty="0">
                <a:solidFill>
                  <a:srgbClr val="C00000"/>
                </a:solidFill>
              </a:rPr>
              <a:t>, candidato da extrema direita</a:t>
            </a:r>
            <a:r>
              <a:rPr lang="pt-BR" dirty="0"/>
              <a:t>, em uma eleição marcada pela polarização política.</a:t>
            </a:r>
          </a:p>
          <a:p>
            <a:r>
              <a:rPr lang="pt-BR" dirty="0"/>
              <a:t>Ele teve 55,9% dos votos, contra 44,1% de </a:t>
            </a:r>
            <a:r>
              <a:rPr lang="pt-BR" dirty="0" err="1"/>
              <a:t>Kast</a:t>
            </a:r>
            <a:r>
              <a:rPr lang="pt-BR" dirty="0"/>
              <a:t>.</a:t>
            </a:r>
          </a:p>
        </p:txBody>
      </p:sp>
      <p:sp>
        <p:nvSpPr>
          <p:cNvPr id="5" name="Retângulo: Único Canto Arredondado 4">
            <a:extLst>
              <a:ext uri="{FF2B5EF4-FFF2-40B4-BE49-F238E27FC236}">
                <a16:creationId xmlns:a16="http://schemas.microsoft.com/office/drawing/2014/main" id="{996FA9BC-D2FD-4DE5-B6D6-149AB40FC573}"/>
              </a:ext>
            </a:extLst>
          </p:cNvPr>
          <p:cNvSpPr/>
          <p:nvPr/>
        </p:nvSpPr>
        <p:spPr>
          <a:xfrm>
            <a:off x="495300" y="772884"/>
            <a:ext cx="4533900" cy="45719"/>
          </a:xfrm>
          <a:prstGeom prst="round1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5F840C1-89A7-46F5-B01B-3C8E0911A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545" y="818603"/>
            <a:ext cx="5160155" cy="343757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D23FA56-62B1-40FD-AE02-B18CB4666BB1}"/>
              </a:ext>
            </a:extLst>
          </p:cNvPr>
          <p:cNvSpPr txBox="1"/>
          <p:nvPr/>
        </p:nvSpPr>
        <p:spPr>
          <a:xfrm>
            <a:off x="6446960" y="4446814"/>
            <a:ext cx="52497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/>
              <a:t>https://exame.com/wp-content/uploads/2021/11/eleicao-chile.jpg?quality=70&amp;strip=info&amp;w=680&amp;h=453&amp;crop=1</a:t>
            </a:r>
          </a:p>
        </p:txBody>
      </p:sp>
    </p:spTree>
    <p:extLst>
      <p:ext uri="{BB962C8B-B14F-4D97-AF65-F5344CB8AC3E}">
        <p14:creationId xmlns:p14="http://schemas.microsoft.com/office/powerpoint/2010/main" val="253874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27A9AE-DDE2-425E-9622-E20FF9F70F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Eleição no Chile</a:t>
            </a:r>
          </a:p>
          <a:p>
            <a:r>
              <a:rPr lang="pt-BR" dirty="0">
                <a:solidFill>
                  <a:srgbClr val="C00000"/>
                </a:solidFill>
              </a:rPr>
              <a:t>Polarizada</a:t>
            </a:r>
            <a:r>
              <a:rPr lang="pt-BR" dirty="0"/>
              <a:t>, a eleição ocorreu dois anos depois de uma grande onda de protestos, movimento que abriu as portas para uma nova Constituição no Chile. </a:t>
            </a:r>
            <a:r>
              <a:rPr lang="pt-BR" dirty="0" err="1"/>
              <a:t>Boric</a:t>
            </a:r>
            <a:r>
              <a:rPr lang="pt-BR" dirty="0"/>
              <a:t>, ao contrário de </a:t>
            </a:r>
            <a:r>
              <a:rPr lang="pt-BR" dirty="0" err="1"/>
              <a:t>Kast</a:t>
            </a:r>
            <a:r>
              <a:rPr lang="pt-BR" dirty="0"/>
              <a:t>, endossou o trabalho da Constituinte.</a:t>
            </a:r>
          </a:p>
          <a:p>
            <a:r>
              <a:rPr lang="pt-BR" dirty="0"/>
              <a:t>O advogado </a:t>
            </a:r>
            <a:r>
              <a:rPr lang="pt-BR" dirty="0" err="1"/>
              <a:t>Kast</a:t>
            </a:r>
            <a:r>
              <a:rPr lang="pt-BR" dirty="0"/>
              <a:t>, defensor declarado da ditadura militar de Augusto Pinochet, venceu no primeiro turno, mas agora acabou derrotado pelo ex-líder estudantil de esquerda.</a:t>
            </a:r>
          </a:p>
          <a:p>
            <a:r>
              <a:rPr lang="pt-BR" dirty="0"/>
              <a:t>Após o primeiro turno, os dois candidatos se aliaram a outras correntes ideológicas da política nacional chilena.</a:t>
            </a:r>
          </a:p>
          <a:p>
            <a:r>
              <a:rPr lang="pt-BR" dirty="0" err="1"/>
              <a:t>Kast</a:t>
            </a:r>
            <a:r>
              <a:rPr lang="pt-BR" dirty="0"/>
              <a:t> aglutinou integrantes do governo do </a:t>
            </a:r>
            <a:r>
              <a:rPr lang="pt-BR" dirty="0">
                <a:solidFill>
                  <a:srgbClr val="C00000"/>
                </a:solidFill>
              </a:rPr>
              <a:t>presidente Sebastián </a:t>
            </a:r>
            <a:r>
              <a:rPr lang="pt-BR" dirty="0" err="1">
                <a:solidFill>
                  <a:srgbClr val="C00000"/>
                </a:solidFill>
              </a:rPr>
              <a:t>Piñera</a:t>
            </a:r>
            <a:r>
              <a:rPr lang="pt-BR" dirty="0">
                <a:solidFill>
                  <a:srgbClr val="C00000"/>
                </a:solidFill>
              </a:rPr>
              <a:t>, de direita</a:t>
            </a:r>
            <a:r>
              <a:rPr lang="pt-BR" dirty="0"/>
              <a:t>, a sua equipe, e passou a contar com respaldo até de uma feminista, após ter sido criticado por </a:t>
            </a:r>
            <a:r>
              <a:rPr lang="pt-BR" dirty="0">
                <a:solidFill>
                  <a:srgbClr val="C00000"/>
                </a:solidFill>
              </a:rPr>
              <a:t>excluir as mulheres de suas propostas</a:t>
            </a:r>
            <a:r>
              <a:rPr lang="pt-BR" dirty="0"/>
              <a:t> no primeiro turno.</a:t>
            </a:r>
          </a:p>
          <a:p>
            <a:r>
              <a:rPr lang="pt-BR" dirty="0"/>
              <a:t>Já alguns setores passaram a chamar </a:t>
            </a:r>
            <a:r>
              <a:rPr lang="pt-BR" dirty="0" err="1">
                <a:solidFill>
                  <a:srgbClr val="C00000"/>
                </a:solidFill>
              </a:rPr>
              <a:t>Boric</a:t>
            </a:r>
            <a:r>
              <a:rPr lang="pt-BR" dirty="0">
                <a:solidFill>
                  <a:srgbClr val="C00000"/>
                </a:solidFill>
              </a:rPr>
              <a:t> de "socialdemocrata" </a:t>
            </a:r>
            <a:r>
              <a:rPr lang="pt-BR" dirty="0"/>
              <a:t>depois que ele buscou o respaldo dos ex-presidentes Ricardo Lagos e Michelle Bachelet, que integraram a histórica </a:t>
            </a:r>
            <a:r>
              <a:rPr lang="pt-BR" dirty="0">
                <a:solidFill>
                  <a:srgbClr val="C00000"/>
                </a:solidFill>
              </a:rPr>
              <a:t>coalizão de centro-esquerda </a:t>
            </a:r>
            <a:r>
              <a:rPr lang="pt-BR" dirty="0" err="1">
                <a:solidFill>
                  <a:srgbClr val="C00000"/>
                </a:solidFill>
              </a:rPr>
              <a:t>Concertación</a:t>
            </a:r>
            <a:r>
              <a:rPr lang="pt-BR" dirty="0"/>
              <a:t>. </a:t>
            </a:r>
          </a:p>
        </p:txBody>
      </p:sp>
      <p:sp>
        <p:nvSpPr>
          <p:cNvPr id="5" name="Retângulo: Único Canto Arredondado 4">
            <a:extLst>
              <a:ext uri="{FF2B5EF4-FFF2-40B4-BE49-F238E27FC236}">
                <a16:creationId xmlns:a16="http://schemas.microsoft.com/office/drawing/2014/main" id="{996FA9BC-D2FD-4DE5-B6D6-149AB40FC573}"/>
              </a:ext>
            </a:extLst>
          </p:cNvPr>
          <p:cNvSpPr/>
          <p:nvPr/>
        </p:nvSpPr>
        <p:spPr>
          <a:xfrm>
            <a:off x="495300" y="772884"/>
            <a:ext cx="4533900" cy="45719"/>
          </a:xfrm>
          <a:prstGeom prst="round1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93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27A9AE-DDE2-425E-9622-E20FF9F70F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Eleição no Chile</a:t>
            </a:r>
          </a:p>
          <a:p>
            <a:r>
              <a:rPr lang="pt-BR" dirty="0"/>
              <a:t>A corrente governou o país por quase 20 anos, após a saída do ditador Augusto Pinochet (1973-1990).</a:t>
            </a:r>
          </a:p>
          <a:p>
            <a:r>
              <a:rPr lang="pt-BR" dirty="0" err="1"/>
              <a:t>Boric</a:t>
            </a:r>
            <a:r>
              <a:rPr lang="pt-BR" dirty="0"/>
              <a:t> é definido, até por opositores, como "equilibrista" e "político de diálogo", mas terá um governo "desafiador".</a:t>
            </a:r>
          </a:p>
          <a:p>
            <a:r>
              <a:rPr lang="pt-BR" dirty="0"/>
              <a:t>Desafios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Desigualdade social;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Tráfico de drogas e casos de bala loca (bala perdida) em regiões pobres;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Insatisfação com o sistema de previdência social (as AFP, administradoras privadas de fundos de pensão) que geram aposentadorias minguadas após anos de contribuição.</a:t>
            </a:r>
          </a:p>
          <a:p>
            <a:r>
              <a:rPr lang="pt-BR" dirty="0" err="1"/>
              <a:t>Boric</a:t>
            </a:r>
            <a:r>
              <a:rPr lang="pt-BR" dirty="0"/>
              <a:t> disse que implementará um "sistema público de previdência — e sem as </a:t>
            </a:r>
            <a:r>
              <a:rPr lang="pt-BR" dirty="0" err="1"/>
              <a:t>AFPs</a:t>
            </a:r>
            <a:r>
              <a:rPr lang="pt-BR" dirty="0"/>
              <a:t>". A proposta foi comemorada entre contribuintes, mas gerou tensão no setor financeiro.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Auxilio aos mais pobres (sobretudo devido a pandemia da covid/19)</a:t>
            </a:r>
          </a:p>
        </p:txBody>
      </p:sp>
      <p:sp>
        <p:nvSpPr>
          <p:cNvPr id="5" name="Retângulo: Único Canto Arredondado 4">
            <a:extLst>
              <a:ext uri="{FF2B5EF4-FFF2-40B4-BE49-F238E27FC236}">
                <a16:creationId xmlns:a16="http://schemas.microsoft.com/office/drawing/2014/main" id="{996FA9BC-D2FD-4DE5-B6D6-149AB40FC573}"/>
              </a:ext>
            </a:extLst>
          </p:cNvPr>
          <p:cNvSpPr/>
          <p:nvPr/>
        </p:nvSpPr>
        <p:spPr>
          <a:xfrm>
            <a:off x="495300" y="772884"/>
            <a:ext cx="4533900" cy="45719"/>
          </a:xfrm>
          <a:prstGeom prst="round1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587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27A9AE-DDE2-425E-9622-E20FF9F70F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Eleição no Chile</a:t>
            </a:r>
          </a:p>
          <a:p>
            <a:r>
              <a:rPr lang="pt-BR" dirty="0"/>
              <a:t>Chile “modelo”</a:t>
            </a:r>
          </a:p>
          <a:p>
            <a:r>
              <a:rPr lang="pt-BR" dirty="0" err="1"/>
              <a:t>Boric</a:t>
            </a:r>
            <a:r>
              <a:rPr lang="pt-BR" dirty="0"/>
              <a:t> costuma dizer que o país era apontado como "modelo" no continente, mas que era </a:t>
            </a:r>
            <a:r>
              <a:rPr lang="pt-BR" dirty="0">
                <a:solidFill>
                  <a:srgbClr val="C00000"/>
                </a:solidFill>
              </a:rPr>
              <a:t>"um modelo em que poucos ganhavam", </a:t>
            </a:r>
            <a:r>
              <a:rPr lang="pt-BR" dirty="0"/>
              <a:t>que não refletia a realidade nacional e onde a maioria da população passava sufoco.</a:t>
            </a:r>
          </a:p>
          <a:p>
            <a:endParaRPr lang="pt-BR" dirty="0"/>
          </a:p>
        </p:txBody>
      </p:sp>
      <p:sp>
        <p:nvSpPr>
          <p:cNvPr id="5" name="Retângulo: Único Canto Arredondado 4">
            <a:extLst>
              <a:ext uri="{FF2B5EF4-FFF2-40B4-BE49-F238E27FC236}">
                <a16:creationId xmlns:a16="http://schemas.microsoft.com/office/drawing/2014/main" id="{996FA9BC-D2FD-4DE5-B6D6-149AB40FC573}"/>
              </a:ext>
            </a:extLst>
          </p:cNvPr>
          <p:cNvSpPr/>
          <p:nvPr/>
        </p:nvSpPr>
        <p:spPr>
          <a:xfrm>
            <a:off x="495300" y="772884"/>
            <a:ext cx="4533900" cy="45719"/>
          </a:xfrm>
          <a:prstGeom prst="round1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E6CC408-6BFC-4CF9-A52F-D5E64498E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095" y="818603"/>
            <a:ext cx="5884968" cy="331239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EC0A90A-1C4E-44DA-94F0-AA4AB75550A9}"/>
              </a:ext>
            </a:extLst>
          </p:cNvPr>
          <p:cNvSpPr txBox="1"/>
          <p:nvPr/>
        </p:nvSpPr>
        <p:spPr>
          <a:xfrm>
            <a:off x="6045095" y="4321636"/>
            <a:ext cx="58849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50" dirty="0"/>
              <a:t>https://www.extraclasse.org.br/wp-content/uploads/2020/10/TWITTER.jpg</a:t>
            </a:r>
          </a:p>
        </p:txBody>
      </p:sp>
    </p:spTree>
    <p:extLst>
      <p:ext uri="{BB962C8B-B14F-4D97-AF65-F5344CB8AC3E}">
        <p14:creationId xmlns:p14="http://schemas.microsoft.com/office/powerpoint/2010/main" val="152081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4FC3F92-9A96-44E9-BBD9-3A1173895295}"/>
              </a:ext>
            </a:extLst>
          </p:cNvPr>
          <p:cNvSpPr txBox="1"/>
          <p:nvPr/>
        </p:nvSpPr>
        <p:spPr>
          <a:xfrm>
            <a:off x="3053128" y="6110734"/>
            <a:ext cx="62469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dirty="0"/>
              <a:t>https://scontent.fjdf5-1.fna.fbcdn.net/v/t1.6435-9/119086847_1060359611046044_6207122050910048509_n.jpg?_nc_cat=104&amp;ccb=1-5&amp;_nc_sid=8bfeb9&amp;_nc_ohc=36Xk6qfYJmQAX9Z8tZY&amp;_nc_ht=scontent.fjdf5-1.fna&amp;oh=00_AT8tKDjFLuHSbgVkzPa30t5MIItgWExS0TNkfSVGttsSKQ&amp;oe=61F14C71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9DA75E6-F0BA-4886-9003-6CEA62EC5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666" y="285601"/>
            <a:ext cx="4538492" cy="567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24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n em Infográficos">
            <a:extLst>
              <a:ext uri="{FF2B5EF4-FFF2-40B4-BE49-F238E27FC236}">
                <a16:creationId xmlns:a16="http://schemas.microsoft.com/office/drawing/2014/main" id="{BCAAD784-8F8A-4417-AC5E-B04D191F7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351" y="457200"/>
            <a:ext cx="8406054" cy="58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AD8131-5C42-4D52-BA37-DD50A3935B7D}"/>
              </a:ext>
            </a:extLst>
          </p:cNvPr>
          <p:cNvSpPr txBox="1"/>
          <p:nvPr/>
        </p:nvSpPr>
        <p:spPr>
          <a:xfrm>
            <a:off x="2868490" y="6211669"/>
            <a:ext cx="62469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50" dirty="0"/>
              <a:t>https://i.pinimg.com/originals/86/01/16/860116924732a0229981dcb2b6f9b92e.jpg</a:t>
            </a:r>
          </a:p>
        </p:txBody>
      </p:sp>
    </p:spTree>
    <p:extLst>
      <p:ext uri="{BB962C8B-B14F-4D97-AF65-F5344CB8AC3E}">
        <p14:creationId xmlns:p14="http://schemas.microsoft.com/office/powerpoint/2010/main" val="2726242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91BAF72-13EA-4E8F-A468-2A8EAFAD8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813" y="263769"/>
            <a:ext cx="6236373" cy="606192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707C4EA-18CF-4D67-BC20-459F4E5DA441}"/>
              </a:ext>
            </a:extLst>
          </p:cNvPr>
          <p:cNvSpPr txBox="1"/>
          <p:nvPr/>
        </p:nvSpPr>
        <p:spPr>
          <a:xfrm>
            <a:off x="3053130" y="6325698"/>
            <a:ext cx="62469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50" dirty="0"/>
              <a:t>https://infograficos.gazetadopovo.com.br/mundo/esquerda-e-direita-na-america-do-sul/</a:t>
            </a:r>
          </a:p>
        </p:txBody>
      </p:sp>
    </p:spTree>
    <p:extLst>
      <p:ext uri="{BB962C8B-B14F-4D97-AF65-F5344CB8AC3E}">
        <p14:creationId xmlns:p14="http://schemas.microsoft.com/office/powerpoint/2010/main" val="4164661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7DF5F8B-78FE-45DB-97F0-0A1726FE95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1. Ano: 2020 Banca: IBADE Órgão: IDAF-AC Prova: IBADE - 2020 - IDAF-AC - Técnico em Defesa Agropecuária e Florestal</a:t>
            </a:r>
          </a:p>
          <a:p>
            <a:r>
              <a:rPr lang="pt-BR" dirty="0"/>
              <a:t>A pauta cresceu, e os chilenos passaram a brigar contra a desigualdade social. Após os atos de vandalismo, o presidente Sebastián </a:t>
            </a:r>
            <a:r>
              <a:rPr lang="pt-BR" dirty="0" err="1"/>
              <a:t>Piñera</a:t>
            </a:r>
            <a:r>
              <a:rPr lang="pt-BR" dirty="0"/>
              <a:t> declarou estado de emergência e toque de recolher. Apesar da violência policial, o movimento reuniu mais de 1 milhão de pessoas em Santiago, no dia 25 (25/10/2019). A revolta é a principal crise no país desde o fim da ditadura, em 1990.</a:t>
            </a:r>
          </a:p>
          <a:p>
            <a:r>
              <a:rPr lang="pt-BR" dirty="0"/>
              <a:t>(Folha, 02/11/2019. Disponível em: &lt; http://bit.ly/39iWbxM&gt;. Adaptado)</a:t>
            </a:r>
          </a:p>
          <a:p>
            <a:r>
              <a:rPr lang="pt-BR" dirty="0"/>
              <a:t>É correto afirmar que as manifestações no Chile tiveram sua origem:</a:t>
            </a:r>
          </a:p>
          <a:p>
            <a:r>
              <a:rPr lang="pt-BR" dirty="0"/>
              <a:t>A)com o aumento nas tarifas de transporte público.</a:t>
            </a:r>
          </a:p>
          <a:p>
            <a:r>
              <a:rPr lang="pt-BR" dirty="0"/>
              <a:t>B)com pedido de renúncia do presidente Sebastián </a:t>
            </a:r>
            <a:r>
              <a:rPr lang="pt-BR" dirty="0" err="1"/>
              <a:t>Piñera</a:t>
            </a:r>
            <a:r>
              <a:rPr lang="pt-BR" dirty="0"/>
              <a:t>.</a:t>
            </a:r>
          </a:p>
          <a:p>
            <a:r>
              <a:rPr lang="pt-BR" dirty="0"/>
              <a:t>C)com a descoberta de fraude nas eleições.</a:t>
            </a:r>
          </a:p>
          <a:p>
            <a:r>
              <a:rPr lang="pt-BR" dirty="0"/>
              <a:t>D)com a decisão do presidente de extinguir os subsídios sobre o petróleo.</a:t>
            </a:r>
          </a:p>
          <a:p>
            <a:r>
              <a:rPr lang="pt-BR" dirty="0"/>
              <a:t>E)com o aumento do preço do trigo.</a:t>
            </a:r>
          </a:p>
        </p:txBody>
      </p:sp>
    </p:spTree>
    <p:extLst>
      <p:ext uri="{BB962C8B-B14F-4D97-AF65-F5344CB8AC3E}">
        <p14:creationId xmlns:p14="http://schemas.microsoft.com/office/powerpoint/2010/main" val="4287097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7DF5F8B-78FE-45DB-97F0-0A1726FE95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2. Ano: 2021 Banca: FGV Órgão: FUNSAÚDE - CE Provas: FGV - 2021 - FUNSAÚDE - CE </a:t>
            </a:r>
          </a:p>
          <a:p>
            <a:r>
              <a:rPr lang="pt-BR" dirty="0"/>
              <a:t>Em maio de 2021, os chilenos foram às urnas para uma eleição histórica. Além do voto para renovar governadores, prefeitos e vereadores, eles elegeram os membros da nova Convenção Constitucional, com a tarefa de redigir a nova Constituição do país. As afirmativas a seguir, a respeito do processo de renovação constitucional no Chile, estão corretas, à exceção de uma. Assinale-a.</a:t>
            </a:r>
          </a:p>
          <a:p>
            <a:r>
              <a:rPr lang="pt-BR" dirty="0"/>
              <a:t>A)A Constituinte resultou do plebiscito realizado em 2020 para decidir se a constituição em vigor, que remonta à ditadura Augusto Pinochet (1973-1990), seria mantida ou revogada. </a:t>
            </a:r>
          </a:p>
          <a:p>
            <a:r>
              <a:rPr lang="pt-BR" dirty="0"/>
              <a:t>B)A composição da Convenção baseou-se na inclusão e na igualdade de gênero e, por isso, adotou a paridade entre homens e mulheres e a reserva de assentos para representantes dos povos originários do Chile.</a:t>
            </a:r>
          </a:p>
          <a:p>
            <a:r>
              <a:rPr lang="pt-BR" dirty="0"/>
              <a:t>C)O monopólio estatal das atividades econômicas, dos setores de serviços básicos e a proibição do direito de greve estão entre os principais descontentamentos com a constituição de Pinochet.</a:t>
            </a:r>
          </a:p>
          <a:p>
            <a:r>
              <a:rPr lang="pt-BR" dirty="0"/>
              <a:t>D)A eleição de representantes constituintes oriundos de listas independentes evidenciou uma crise de representatividade dos partidos tradicionais de direita e centro-esquerda.</a:t>
            </a:r>
          </a:p>
          <a:p>
            <a:r>
              <a:rPr lang="pt-BR" dirty="0"/>
              <a:t>E)A nova constituição não poderá mudar a forma de governo nem a ordem democrática, e deverá ser ratificada mediante um novo plebiscito convocado pelo Presidente da República.</a:t>
            </a:r>
          </a:p>
        </p:txBody>
      </p:sp>
    </p:spTree>
    <p:extLst>
      <p:ext uri="{BB962C8B-B14F-4D97-AF65-F5344CB8AC3E}">
        <p14:creationId xmlns:p14="http://schemas.microsoft.com/office/powerpoint/2010/main" val="2117330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7DF5F8B-78FE-45DB-97F0-0A1726FE95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Gabarito</a:t>
            </a:r>
          </a:p>
          <a:p>
            <a:endParaRPr lang="pt-BR" dirty="0"/>
          </a:p>
          <a:p>
            <a:pPr marL="457200" indent="-457200">
              <a:buFont typeface="+mj-lt"/>
              <a:buAutoNum type="arabicPeriod"/>
            </a:pPr>
            <a:r>
              <a:rPr lang="pt-BR" dirty="0"/>
              <a:t>A</a:t>
            </a:r>
          </a:p>
          <a:p>
            <a:pPr marL="457200" indent="-457200">
              <a:buFont typeface="+mj-lt"/>
              <a:buAutoNum type="arabicPeriod"/>
            </a:pPr>
            <a:r>
              <a:rPr lang="pt-BR" dirty="0"/>
              <a:t>C</a:t>
            </a:r>
          </a:p>
          <a:p>
            <a:pPr marL="457200" indent="-457200">
              <a:buFont typeface="+mj-lt"/>
              <a:buAutoNum type="arabicPeriod"/>
            </a:pPr>
            <a:endParaRPr lang="pt-BR" dirty="0"/>
          </a:p>
          <a:p>
            <a:pPr marL="457200" indent="-457200">
              <a:buFont typeface="+mj-lt"/>
              <a:buAutoNum type="arabicPeriod"/>
            </a:pPr>
            <a:endParaRPr lang="pt-BR" dirty="0"/>
          </a:p>
          <a:p>
            <a:pPr marL="457200" indent="-457200">
              <a:buFont typeface="+mj-lt"/>
              <a:buAutoNum type="arabicPeriod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0770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9948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3254</TotalTime>
  <Words>1015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9" baseType="lpstr">
      <vt:lpstr>Aprova Sans</vt:lpstr>
      <vt:lpstr>Arial</vt:lpstr>
      <vt:lpstr>Calibri</vt:lpstr>
      <vt:lpstr>Segoe UI Black</vt:lpstr>
      <vt:lpstr>Segoe UI Light</vt:lpstr>
      <vt:lpstr>Segoe UI Semibold</vt:lpstr>
      <vt:lpstr>Segoe UI Semilight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Claudenir Machado de Jesus Junior</dc:creator>
  <cp:lastModifiedBy>Melina Yzumi Kumagai</cp:lastModifiedBy>
  <cp:revision>308</cp:revision>
  <dcterms:created xsi:type="dcterms:W3CDTF">2019-03-25T17:47:45Z</dcterms:created>
  <dcterms:modified xsi:type="dcterms:W3CDTF">2022-01-03T16:58:26Z</dcterms:modified>
</cp:coreProperties>
</file>